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98"/>
  </p:notesMasterIdLst>
  <p:sldIdLst>
    <p:sldId id="663" r:id="rId2"/>
    <p:sldId id="665" r:id="rId3"/>
    <p:sldId id="667" r:id="rId4"/>
    <p:sldId id="670" r:id="rId5"/>
    <p:sldId id="749" r:id="rId6"/>
    <p:sldId id="764" r:id="rId7"/>
    <p:sldId id="750" r:id="rId8"/>
    <p:sldId id="751" r:id="rId9"/>
    <p:sldId id="752" r:id="rId10"/>
    <p:sldId id="765" r:id="rId11"/>
    <p:sldId id="768" r:id="rId12"/>
    <p:sldId id="769" r:id="rId13"/>
    <p:sldId id="766" r:id="rId14"/>
    <p:sldId id="767" r:id="rId15"/>
    <p:sldId id="705" r:id="rId16"/>
    <p:sldId id="707" r:id="rId17"/>
    <p:sldId id="770" r:id="rId18"/>
    <p:sldId id="771" r:id="rId19"/>
    <p:sldId id="797" r:id="rId20"/>
    <p:sldId id="798" r:id="rId21"/>
    <p:sldId id="799" r:id="rId22"/>
    <p:sldId id="800" r:id="rId23"/>
    <p:sldId id="802" r:id="rId24"/>
    <p:sldId id="772" r:id="rId25"/>
    <p:sldId id="803" r:id="rId26"/>
    <p:sldId id="804" r:id="rId27"/>
    <p:sldId id="805" r:id="rId28"/>
    <p:sldId id="806" r:id="rId29"/>
    <p:sldId id="807" r:id="rId30"/>
    <p:sldId id="808" r:id="rId31"/>
    <p:sldId id="801" r:id="rId32"/>
    <p:sldId id="708" r:id="rId33"/>
    <p:sldId id="779" r:id="rId34"/>
    <p:sldId id="810" r:id="rId35"/>
    <p:sldId id="811" r:id="rId36"/>
    <p:sldId id="812" r:id="rId37"/>
    <p:sldId id="813" r:id="rId38"/>
    <p:sldId id="809" r:id="rId39"/>
    <p:sldId id="814" r:id="rId40"/>
    <p:sldId id="815" r:id="rId41"/>
    <p:sldId id="816" r:id="rId42"/>
    <p:sldId id="817" r:id="rId43"/>
    <p:sldId id="818" r:id="rId44"/>
    <p:sldId id="711" r:id="rId45"/>
    <p:sldId id="784" r:id="rId46"/>
    <p:sldId id="820" r:id="rId47"/>
    <p:sldId id="819" r:id="rId48"/>
    <p:sldId id="822" r:id="rId49"/>
    <p:sldId id="821" r:id="rId50"/>
    <p:sldId id="785" r:id="rId51"/>
    <p:sldId id="786" r:id="rId52"/>
    <p:sldId id="787" r:id="rId53"/>
    <p:sldId id="788" r:id="rId54"/>
    <p:sldId id="789" r:id="rId55"/>
    <p:sldId id="790" r:id="rId56"/>
    <p:sldId id="830" r:id="rId57"/>
    <p:sldId id="831" r:id="rId58"/>
    <p:sldId id="832" r:id="rId59"/>
    <p:sldId id="833" r:id="rId60"/>
    <p:sldId id="834" r:id="rId61"/>
    <p:sldId id="835" r:id="rId62"/>
    <p:sldId id="836" r:id="rId63"/>
    <p:sldId id="837" r:id="rId64"/>
    <p:sldId id="823" r:id="rId65"/>
    <p:sldId id="714" r:id="rId66"/>
    <p:sldId id="791" r:id="rId67"/>
    <p:sldId id="792" r:id="rId68"/>
    <p:sldId id="793" r:id="rId69"/>
    <p:sldId id="794" r:id="rId70"/>
    <p:sldId id="795" r:id="rId71"/>
    <p:sldId id="796" r:id="rId72"/>
    <p:sldId id="849" r:id="rId73"/>
    <p:sldId id="838" r:id="rId74"/>
    <p:sldId id="839" r:id="rId75"/>
    <p:sldId id="840" r:id="rId76"/>
    <p:sldId id="841" r:id="rId77"/>
    <p:sldId id="848" r:id="rId78"/>
    <p:sldId id="842" r:id="rId79"/>
    <p:sldId id="843" r:id="rId80"/>
    <p:sldId id="844" r:id="rId81"/>
    <p:sldId id="850" r:id="rId82"/>
    <p:sldId id="851" r:id="rId83"/>
    <p:sldId id="852" r:id="rId84"/>
    <p:sldId id="853" r:id="rId85"/>
    <p:sldId id="854" r:id="rId86"/>
    <p:sldId id="855" r:id="rId87"/>
    <p:sldId id="856" r:id="rId88"/>
    <p:sldId id="857" r:id="rId89"/>
    <p:sldId id="858" r:id="rId90"/>
    <p:sldId id="859" r:id="rId91"/>
    <p:sldId id="860" r:id="rId92"/>
    <p:sldId id="861" r:id="rId93"/>
    <p:sldId id="862" r:id="rId94"/>
    <p:sldId id="863" r:id="rId95"/>
    <p:sldId id="864" r:id="rId96"/>
    <p:sldId id="704" r:id="rId9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2" pos="14830" userDrawn="1">
          <p15:clr>
            <a:srgbClr val="A4A3A4"/>
          </p15:clr>
        </p15:guide>
        <p15:guide id="3" pos="526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41" pos="7678" userDrawn="1">
          <p15:clr>
            <a:srgbClr val="A4A3A4"/>
          </p15:clr>
        </p15:guide>
        <p15:guide id="46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54AEC9"/>
    <a:srgbClr val="06919A"/>
    <a:srgbClr val="242C35"/>
    <a:srgbClr val="B8B8B8"/>
    <a:srgbClr val="566A86"/>
    <a:srgbClr val="525252"/>
    <a:srgbClr val="0E80C9"/>
    <a:srgbClr val="414E5E"/>
    <a:srgbClr val="384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 autoAdjust="0"/>
    <p:restoredTop sz="92665" autoAdjust="0"/>
  </p:normalViewPr>
  <p:slideViewPr>
    <p:cSldViewPr snapToGrid="0" snapToObjects="1">
      <p:cViewPr varScale="1">
        <p:scale>
          <a:sx n="53" d="100"/>
          <a:sy n="53" d="100"/>
        </p:scale>
        <p:origin x="714" y="96"/>
      </p:cViewPr>
      <p:guideLst>
        <p:guide orient="horz" pos="8112"/>
        <p:guide pos="14830"/>
        <p:guide pos="526"/>
        <p:guide orient="horz" pos="528"/>
        <p:guide pos="7678"/>
        <p:guide orient="horz" pos="43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9/13/2025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62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51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1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9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13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8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54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3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46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86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02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81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27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8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34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6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70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1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45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70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7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5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17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67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51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7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27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89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3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50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24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6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535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57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14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401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63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28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71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943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8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25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5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68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14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078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245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59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615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735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956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30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89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047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262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640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566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228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07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428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548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470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073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8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742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502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852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874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236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977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321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916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71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250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01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987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930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03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535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369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85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964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666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9008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065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36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566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4560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89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092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7428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3593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9868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7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A88E306-7D1B-D342-9103-C31A6C91AC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521200"/>
            <a:ext cx="24377650" cy="9194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1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A88E306-7D1B-D342-9103-C31A6C91AC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A88E306-7D1B-D342-9103-C31A6C91AC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473320" y="2856135"/>
            <a:ext cx="4457386" cy="79007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1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A88E306-7D1B-D342-9103-C31A6C91AC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36874" y="2658386"/>
            <a:ext cx="6323152" cy="83947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4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A88E306-7D1B-D342-9103-C31A6C91AC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930298" y="2915133"/>
            <a:ext cx="12203676" cy="7675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3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21A69-CE6F-2440-BAE4-5A4B3040CF2A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3AD81-3AD4-9C46-856E-C08CF1183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101" r:id="rId2"/>
    <p:sldLayoutId id="2147484102" r:id="rId3"/>
    <p:sldLayoutId id="2147484103" r:id="rId4"/>
    <p:sldLayoutId id="2147484104" r:id="rId5"/>
    <p:sldLayoutId id="2147484105" r:id="rId6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764464-EE39-1949-9DB8-7E3F02D46EA9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C04725-F105-9A4A-998F-6081D645445D}"/>
              </a:ext>
            </a:extLst>
          </p:cNvPr>
          <p:cNvGrpSpPr/>
          <p:nvPr/>
        </p:nvGrpSpPr>
        <p:grpSpPr>
          <a:xfrm>
            <a:off x="4523874" y="2192109"/>
            <a:ext cx="15239999" cy="3749129"/>
            <a:chOff x="4523874" y="4693920"/>
            <a:chExt cx="15239999" cy="3749129"/>
          </a:xfrm>
        </p:grpSpPr>
        <p:sp>
          <p:nvSpPr>
            <p:cNvPr id="21" name="TextBox 20"/>
            <p:cNvSpPr txBox="1"/>
            <p:nvPr/>
          </p:nvSpPr>
          <p:spPr>
            <a:xfrm>
              <a:off x="4523874" y="5272950"/>
              <a:ext cx="15239999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 err="1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Fundamentos</a:t>
              </a:r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de Redes de </a:t>
              </a:r>
              <a:r>
                <a:rPr lang="en-US" sz="10000" dirty="0" err="1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Comunicação</a:t>
              </a:r>
              <a:endParaRPr lang="en-US" sz="10000" dirty="0">
                <a:solidFill>
                  <a:schemeClr val="bg1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131343-E948-4143-B9FA-C3EA73EB3106}"/>
                </a:ext>
              </a:extLst>
            </p:cNvPr>
            <p:cNvSpPr/>
            <p:nvPr/>
          </p:nvSpPr>
          <p:spPr>
            <a:xfrm>
              <a:off x="10460609" y="4693920"/>
              <a:ext cx="3456432" cy="100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914426-E77F-6F90-BC3F-5E7658F64205}"/>
              </a:ext>
            </a:extLst>
          </p:cNvPr>
          <p:cNvSpPr txBox="1"/>
          <p:nvPr/>
        </p:nvSpPr>
        <p:spPr>
          <a:xfrm>
            <a:off x="2815389" y="6172193"/>
            <a:ext cx="19322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Técnico Superior Profissional em Redes e Sistemas Informáticos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7A8FB6-AFC4-4824-A9E2-D01B597A69DA}"/>
              </a:ext>
            </a:extLst>
          </p:cNvPr>
          <p:cNvSpPr txBox="1"/>
          <p:nvPr/>
        </p:nvSpPr>
        <p:spPr>
          <a:xfrm>
            <a:off x="5374104" y="638176"/>
            <a:ext cx="1438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Escola Superior de Tecnologia e Gestão de Águeda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93A1D0-D944-8E9C-A2B5-9E5B7CEC14CF}"/>
              </a:ext>
            </a:extLst>
          </p:cNvPr>
          <p:cNvSpPr txBox="1"/>
          <p:nvPr/>
        </p:nvSpPr>
        <p:spPr>
          <a:xfrm>
            <a:off x="5101389" y="11037216"/>
            <a:ext cx="1438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Professor: </a:t>
            </a:r>
            <a:r>
              <a:rPr lang="pt-PT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António Godinho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316491-31A3-F05D-F4B1-34ABA66E077F}"/>
              </a:ext>
            </a:extLst>
          </p:cNvPr>
          <p:cNvSpPr txBox="1"/>
          <p:nvPr/>
        </p:nvSpPr>
        <p:spPr>
          <a:xfrm>
            <a:off x="5374105" y="12423338"/>
            <a:ext cx="1438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Aptos" panose="020B0004020202020204" pitchFamily="34" charset="0"/>
                <a:ea typeface="Lato" panose="020F0502020204030203" pitchFamily="34" charset="0"/>
                <a:cs typeface="Lato" panose="020F0502020204030203" pitchFamily="34" charset="0"/>
              </a:rPr>
              <a:t>2025/2026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83F708-F01D-0490-1D3D-FFF99C292AE5}"/>
              </a:ext>
            </a:extLst>
          </p:cNvPr>
          <p:cNvSpPr/>
          <p:nvPr/>
        </p:nvSpPr>
        <p:spPr>
          <a:xfrm>
            <a:off x="0" y="7459579"/>
            <a:ext cx="24377650" cy="2743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7200" dirty="0">
                <a:latin typeface="Aptos" panose="020B0004020202020204" pitchFamily="34" charset="0"/>
              </a:rPr>
              <a:t>Introdução às Redes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802240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4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CLASSIFICAÇÃO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A91C4B-F235-37D9-AE72-DC99C94C2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74"/>
          <a:stretch/>
        </p:blipFill>
        <p:spPr>
          <a:xfrm>
            <a:off x="12485067" y="3146691"/>
            <a:ext cx="11689383" cy="8440833"/>
          </a:xfrm>
          <a:prstGeom prst="rect">
            <a:avLst/>
          </a:prstGeom>
        </p:spPr>
      </p:pic>
      <p:sp>
        <p:nvSpPr>
          <p:cNvPr id="2" name="Rectangle 13">
            <a:extLst>
              <a:ext uri="{FF2B5EF4-FFF2-40B4-BE49-F238E27FC236}">
                <a16:creationId xmlns:a16="http://schemas.microsoft.com/office/drawing/2014/main" id="{DB38E1DF-39B1-32DA-7D64-277213A3EEA0}"/>
              </a:ext>
            </a:extLst>
          </p:cNvPr>
          <p:cNvSpPr/>
          <p:nvPr/>
        </p:nvSpPr>
        <p:spPr>
          <a:xfrm>
            <a:off x="854765" y="3146691"/>
            <a:ext cx="12736569" cy="110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de </a:t>
            </a:r>
            <a:r>
              <a:rPr lang="en-US" sz="28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alargada</a:t>
            </a: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(WAN)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Geralmente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constituídas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transmissão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ponto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-a-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ponto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comutação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Várias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possibilidades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171334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alugadas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171334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públicas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telefone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171334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públicas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dados</a:t>
            </a:r>
          </a:p>
          <a:p>
            <a:pPr marL="2171334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digitais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integração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serviços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Normalmente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só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implementada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operadores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telecomunicações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atraso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propagação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crítico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débitos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elevados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taxas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erro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consideráveis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Operam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alargada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acesso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sobre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interfaces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série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operam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geralmente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baixas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velocidades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Fornecem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ligação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permanente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períodos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limitados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Interligam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separados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longas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distâncias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87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4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CLASSIFICAÇÃO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DB38E1DF-39B1-32DA-7D64-277213A3EEA0}"/>
              </a:ext>
            </a:extLst>
          </p:cNvPr>
          <p:cNvSpPr/>
          <p:nvPr/>
        </p:nvSpPr>
        <p:spPr>
          <a:xfrm>
            <a:off x="1456175" y="3146691"/>
            <a:ext cx="21465299" cy="666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Local (LAN)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abrangente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sala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piso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edifício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conjunto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edifícios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próximos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(campus).</a:t>
            </a:r>
          </a:p>
          <a:p>
            <a:pPr marL="2171334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cablagem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próprio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tal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caracterizadas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débitos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elevados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taxas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erro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desprezáveis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Operam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limitada</a:t>
            </a: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acessos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múltiplos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larguras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banda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elevadas</a:t>
            </a: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privadas</a:t>
            </a: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ligação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permanente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serviços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locais</a:t>
            </a: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Interligam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mesma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local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CBD66F-B4C4-581A-423B-DEA25BEC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707" y="8024909"/>
            <a:ext cx="13176743" cy="54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09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4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CLASSIFICAÇÃO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DB38E1DF-39B1-32DA-7D64-277213A3EEA0}"/>
              </a:ext>
            </a:extLst>
          </p:cNvPr>
          <p:cNvSpPr/>
          <p:nvPr/>
        </p:nvSpPr>
        <p:spPr>
          <a:xfrm>
            <a:off x="1456175" y="3146691"/>
            <a:ext cx="214652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de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pessoal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– Personal Area Networks, PAN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tecnologias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interligar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periféricos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voz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numa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restrita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de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armazenamento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(Storage Area Networks, SAN)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destinam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-se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interligação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grandes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armazenamento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massa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tecnologias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muito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alto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débito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328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4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CLASSIFICAÇÃO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DB38E1DF-39B1-32DA-7D64-277213A3EEA0}"/>
              </a:ext>
            </a:extLst>
          </p:cNvPr>
          <p:cNvSpPr/>
          <p:nvPr/>
        </p:nvSpPr>
        <p:spPr>
          <a:xfrm>
            <a:off x="1456175" y="3146691"/>
            <a:ext cx="8986273" cy="5829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sem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fios</a:t>
            </a:r>
            <a:endParaRPr lang="en-US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42856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Fáceis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instalar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42856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Débitos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muito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inferiores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redes com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fios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42856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Taxas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erro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elevadas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42856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Riscos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acrescidos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interferências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42856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grande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desenvolvimento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DF04F5-BB73-D067-4C52-63C2AFEE1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065" y="3393440"/>
            <a:ext cx="13259242" cy="95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3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4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CLASSIFICAÇÃO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DB38E1DF-39B1-32DA-7D64-277213A3EEA0}"/>
              </a:ext>
            </a:extLst>
          </p:cNvPr>
          <p:cNvSpPr/>
          <p:nvPr/>
        </p:nvSpPr>
        <p:spPr>
          <a:xfrm>
            <a:off x="1456175" y="3146691"/>
            <a:ext cx="21465299" cy="250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Internets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Integração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várias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redes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possivelmente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heterogéneas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distribuídos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abertos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extensíveis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3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CC762E-4926-7940-8459-13FF36A00A07}"/>
              </a:ext>
            </a:extLst>
          </p:cNvPr>
          <p:cNvGrpSpPr/>
          <p:nvPr/>
        </p:nvGrpSpPr>
        <p:grpSpPr>
          <a:xfrm>
            <a:off x="6809875" y="4032884"/>
            <a:ext cx="10996862" cy="5650231"/>
            <a:chOff x="6809875" y="3562260"/>
            <a:chExt cx="10996862" cy="5650231"/>
          </a:xfrm>
        </p:grpSpPr>
        <p:sp>
          <p:nvSpPr>
            <p:cNvPr id="21" name="TextBox 20"/>
            <p:cNvSpPr txBox="1"/>
            <p:nvPr/>
          </p:nvSpPr>
          <p:spPr>
            <a:xfrm>
              <a:off x="6809875" y="6042392"/>
              <a:ext cx="1099686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PROTOCOLOS DE REDE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C67E9D-A339-7C4C-A347-C3810F510587}"/>
                </a:ext>
              </a:extLst>
            </p:cNvPr>
            <p:cNvSpPr/>
            <p:nvPr/>
          </p:nvSpPr>
          <p:spPr>
            <a:xfrm>
              <a:off x="10460609" y="5567635"/>
              <a:ext cx="3456432" cy="100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C59259-AB4D-8A44-80E3-F97CB937994D}"/>
                </a:ext>
              </a:extLst>
            </p:cNvPr>
            <p:cNvSpPr txBox="1"/>
            <p:nvPr/>
          </p:nvSpPr>
          <p:spPr>
            <a:xfrm>
              <a:off x="11449048" y="3562260"/>
              <a:ext cx="147955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586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9AA7601D-1109-6524-9D51-50BD6E3F74D5}"/>
              </a:ext>
            </a:extLst>
          </p:cNvPr>
          <p:cNvSpPr/>
          <p:nvPr/>
        </p:nvSpPr>
        <p:spPr>
          <a:xfrm>
            <a:off x="1456175" y="3146691"/>
            <a:ext cx="21465299" cy="8146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linguagem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distantes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permitindo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se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troquem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mensagens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transmitindo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dados. Na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ciência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conjuntos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regras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determinam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 entre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convenção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possibilita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transferência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dados,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aplicada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tanto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nível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hardware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software.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Internet,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surgimento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pela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década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70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hoje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funciona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partir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junção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o TCP e o IP,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dentro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abriga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pilha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determinam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diferentes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divididos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quatro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camadas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acordo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ligação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dos dados,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tipo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transporte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dos dados e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aplicação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final.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última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especifica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qual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tipo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serviço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Internet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irá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prestar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seja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simples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transferência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ficheiros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um website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troca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e-mails.</a:t>
            </a:r>
          </a:p>
        </p:txBody>
      </p:sp>
    </p:spTree>
    <p:extLst>
      <p:ext uri="{BB962C8B-B14F-4D97-AF65-F5344CB8AC3E}">
        <p14:creationId xmlns:p14="http://schemas.microsoft.com/office/powerpoint/2010/main" val="248041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PORTOS DE COMUNICAÇÃO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E0599093-66C3-9899-C565-BEA25E51B847}"/>
              </a:ext>
            </a:extLst>
          </p:cNvPr>
          <p:cNvSpPr/>
          <p:nvPr/>
        </p:nvSpPr>
        <p:spPr>
          <a:xfrm>
            <a:off x="1456175" y="3146691"/>
            <a:ext cx="2146529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Portas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entradas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saídas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dados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temos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nossa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mas antes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bom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saber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podemos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falar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portas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físicas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USB,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Serial,etc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e 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Lógicas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TCP e UDP, entre outros.</a:t>
            </a:r>
          </a:p>
          <a:p>
            <a:pPr marL="342900" indent="-342900"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portas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TCP (Transmission Control Protocol)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basicamente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dados pela web,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através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dessa porta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vários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levam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trazem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dados para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rede,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normal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encontrarmos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termo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TCP/IP pois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mesmos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trabalham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juntos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Já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UDP (User Datagram Protocol)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tido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"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irmão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" do TCP,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simples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também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confiável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há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procedimentos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verificação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envio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recebimento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dados e se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algum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pacote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for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recebido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destino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faz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nova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solicitação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4BD88E-D631-4E89-0CA9-55C1EF6A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40" y="8412678"/>
            <a:ext cx="11058168" cy="50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3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EXEMPLOS DE PROTOCOLOS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DC30F2AF-6DC2-6D3F-4F77-582ED9B6B1A1}"/>
              </a:ext>
            </a:extLst>
          </p:cNvPr>
          <p:cNvSpPr/>
          <p:nvPr/>
        </p:nvSpPr>
        <p:spPr>
          <a:xfrm>
            <a:off x="1456175" y="3146691"/>
            <a:ext cx="21465299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TCP/IP (TCP e IP)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TCP/IP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formado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pela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junção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 Transmission Control Protocol (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voltado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transporte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dos dados) e Internet Protocol (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qual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dados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enviados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partir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um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outro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Internet.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responsável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envio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pacotes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TCP.).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sabe,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espécie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linguagem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utilizada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que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dois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consigam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Por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estejam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conectadas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mesma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rede, se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“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falarem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”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mesma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língua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há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estabelecer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Então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o TCP/IP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espécie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idioma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aplicações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conversarem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DNS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DNS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singinica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Domain Name System,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português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Sistema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Nomes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Domínios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basicamente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um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GESTÃO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nomes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hierárquico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distribuido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Este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base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definições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  <a:p>
            <a:pPr marL="2171334" lvl="2" indent="-342900"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Examinar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atualizar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respetiva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Base de Dados</a:t>
            </a:r>
          </a:p>
          <a:p>
            <a:pPr marL="2171334" lvl="2" indent="-3429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Resolver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nomes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domínios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DNS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traduzem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nomes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 e vice-versa.</a:t>
            </a:r>
          </a:p>
          <a:p>
            <a:pPr marL="1257117" lvl="1" indent="-342900"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DHCP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DHCP (Dynamic Host Configuration Protocol) que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ficaria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português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algo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Configuração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Dinâmica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utilizado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redes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obterem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IP.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operar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três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formas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automática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dinâmica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manual.</a:t>
            </a:r>
          </a:p>
          <a:p>
            <a:pPr marL="2171334" lvl="2" indent="-342900"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Automática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171334" lvl="2" indent="-342900"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Dinâmica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171334" lvl="2" indent="-3429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457535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EXEMPLOS DE PROTOCOLOS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DC30F2AF-6DC2-6D3F-4F77-582ED9B6B1A1}"/>
              </a:ext>
            </a:extLst>
          </p:cNvPr>
          <p:cNvSpPr/>
          <p:nvPr/>
        </p:nvSpPr>
        <p:spPr>
          <a:xfrm>
            <a:off x="1456175" y="3146691"/>
            <a:ext cx="21465299" cy="1061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HTTP E HTTPS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HTTP (Hypertext Transfer Protocol)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transmitir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receber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informação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através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Internet.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que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informação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possa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trocada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forma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rápida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fácil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Mas, no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diz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respeito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privacidade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online, um “S”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faz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diferença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HTTPS (Hypertext Transfer Protocol Secure)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existe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garantir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o site a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acedemos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seguro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autêntico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protegendo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privacidade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integridade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informação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trocada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HTTPS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igual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HTTP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só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certificados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(SSL e/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TLS) para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proteger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comunicações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vice-versa.</a:t>
            </a:r>
          </a:p>
          <a:p>
            <a:pPr marL="1257117" lvl="1" indent="-342900"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SSL e TLS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SSL (SECURE SOCKETS LAYER)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resumidamente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segurança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confirmação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identidade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verificando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nível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confiança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TLS (Transport Layer Security)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assim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seu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antecessor Secure Sockets Layer (SSL),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segurança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protege as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telecomunicações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via internet para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serviços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e-mail (SMTP),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navegação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páginas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(HTTPS) e outros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tipos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transferência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dados.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Acreditava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-se que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primeira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versão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TLS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foi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apenas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“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ligeiramente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”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segura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que o SSL, mas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2014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foi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provado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o SSL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totalmente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inseguro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porque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foi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descoberto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quebrar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criptografia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782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EC14EF-FB5B-C047-9A89-BE3C950B335F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Aptos" panose="020B00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57955" y="5728818"/>
            <a:ext cx="7809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09360" y="1428345"/>
            <a:ext cx="9443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SUMÁRIO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BF0E4-CB35-CE49-89C5-3CB6F35F9258}"/>
              </a:ext>
            </a:extLst>
          </p:cNvPr>
          <p:cNvSpPr txBox="1"/>
          <p:nvPr/>
        </p:nvSpPr>
        <p:spPr>
          <a:xfrm>
            <a:off x="1430591" y="4759322"/>
            <a:ext cx="8579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521D07-DED4-954B-8DBF-E64665DC4EB1}"/>
              </a:ext>
            </a:extLst>
          </p:cNvPr>
          <p:cNvSpPr txBox="1"/>
          <p:nvPr/>
        </p:nvSpPr>
        <p:spPr>
          <a:xfrm>
            <a:off x="1457954" y="6698314"/>
            <a:ext cx="9635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</a:t>
            </a: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921B2AE3-B2AA-C9C3-79CF-D14074318D60}"/>
              </a:ext>
            </a:extLst>
          </p:cNvPr>
          <p:cNvSpPr txBox="1"/>
          <p:nvPr/>
        </p:nvSpPr>
        <p:spPr>
          <a:xfrm>
            <a:off x="1430591" y="3798164"/>
            <a:ext cx="10552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PROTOCOLOS DE REDE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5E79B7B2-59CB-9285-F205-0E5EDDD64B5F}"/>
              </a:ext>
            </a:extLst>
          </p:cNvPr>
          <p:cNvSpPr txBox="1"/>
          <p:nvPr/>
        </p:nvSpPr>
        <p:spPr>
          <a:xfrm>
            <a:off x="1430589" y="2837006"/>
            <a:ext cx="12766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ARQUITECTURAS DE COMUNICAÇÃO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7F51464B-644A-756A-5A76-4219EE01669A}"/>
              </a:ext>
            </a:extLst>
          </p:cNvPr>
          <p:cNvSpPr txBox="1"/>
          <p:nvPr/>
        </p:nvSpPr>
        <p:spPr>
          <a:xfrm>
            <a:off x="1508754" y="7663514"/>
            <a:ext cx="9635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 IP</a:t>
            </a:r>
          </a:p>
        </p:txBody>
      </p:sp>
    </p:spTree>
    <p:extLst>
      <p:ext uri="{BB962C8B-B14F-4D97-AF65-F5344CB8AC3E}">
        <p14:creationId xmlns:p14="http://schemas.microsoft.com/office/powerpoint/2010/main" val="743476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EXEMPLOS DE PROTOCOLOS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DC30F2AF-6DC2-6D3F-4F77-582ED9B6B1A1}"/>
              </a:ext>
            </a:extLst>
          </p:cNvPr>
          <p:cNvSpPr/>
          <p:nvPr/>
        </p:nvSpPr>
        <p:spPr>
          <a:xfrm>
            <a:off x="1456175" y="3146691"/>
            <a:ext cx="21465299" cy="10371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FTP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File Transfer Protocol (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Transferência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Arquivos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).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Foi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posto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prática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antes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mesmo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padrão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TCP/IP,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sendo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posteriormente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adaptado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modo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simples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transferir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dados pela internet entre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um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um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independente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hardwares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FTP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funciona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dois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tipos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controle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feita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porta 21 do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permanece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aberta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durante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toda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sessão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que se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façam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comandos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necessários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identificação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senhas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fazer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transferência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arquivos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dados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ativada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pela porta 20 do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alguma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porta do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previamente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estabelecida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comunicada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próprio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SFTP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sigla serve para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dois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parecidos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primeiro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já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desuso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considerado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apenas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fins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históricos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Simple File Transfer Protocol (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Transferência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Simple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Arquivos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).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Foi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criado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ser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simples que o FTP (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apenas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TCP,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enquanto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FTP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), mas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também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inseguro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segundo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oficial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SFTP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SSH File Transfer Protocol,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extensão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SSH (Secure Shell, algo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“concha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segura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”).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evolução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FTP,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permitindo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exemplo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continuação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downloads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interrompidas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remoção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arquivos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remotamente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Apesar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nome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precisa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um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SSH para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garantir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segurança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241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EXEMPLOS DE PROTOCOLOS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DC30F2AF-6DC2-6D3F-4F77-582ED9B6B1A1}"/>
              </a:ext>
            </a:extLst>
          </p:cNvPr>
          <p:cNvSpPr/>
          <p:nvPr/>
        </p:nvSpPr>
        <p:spPr>
          <a:xfrm>
            <a:off x="1005841" y="2614691"/>
            <a:ext cx="22713696" cy="11101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Telnet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Telnet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existe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antes da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própria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internet.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foi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criado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permitir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acesse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terminal virtual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hospedado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seja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comandos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escritos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teclado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aparecem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ecrã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processados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distante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vantagem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lá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no final da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década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60, era que outro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pudesse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acessar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esses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mesmos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dados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processados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executar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outros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comandos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O Telnet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transmite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dados de forma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não-segura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com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fluxo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texto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garantindo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básica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Mas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foi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partir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dele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internet se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desenvolveram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POP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Post Office Protocol (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português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Correios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emails. Uma das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principais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vantagens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característica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off-line: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usuário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precisa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estar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conectado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 o tempo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permitindo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economia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banda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funcionamento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POP (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atualmetne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POP3)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semelhante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caixa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-postal dos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Correios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email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recebe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armazena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diversas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mensagens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Então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liga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-se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autentica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-se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caixa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correio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Com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isso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todas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mensagens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armazenadas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transferidas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sequência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No final,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terminada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mensagens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off-line.</a:t>
            </a:r>
          </a:p>
        </p:txBody>
      </p:sp>
    </p:spTree>
    <p:extLst>
      <p:ext uri="{BB962C8B-B14F-4D97-AF65-F5344CB8AC3E}">
        <p14:creationId xmlns:p14="http://schemas.microsoft.com/office/powerpoint/2010/main" val="1688343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EXEMPLOS DE PROTOCOLOS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DC30F2AF-6DC2-6D3F-4F77-582ED9B6B1A1}"/>
              </a:ext>
            </a:extLst>
          </p:cNvPr>
          <p:cNvSpPr/>
          <p:nvPr/>
        </p:nvSpPr>
        <p:spPr>
          <a:xfrm>
            <a:off x="1456175" y="3146691"/>
            <a:ext cx="21465299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SMTP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Simple Mail Transfer Protocol (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Transferência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Correio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Simples)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outro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POP3: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envio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emails.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mensagem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sai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depois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destinatários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determinados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autenticada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enviada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Lá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destinatários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terão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acesso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mensagens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através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POP3.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eficiente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pela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simplicidade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mas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limitado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baseia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-se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texto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Para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envio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arquivos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necessita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extensões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convertem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esses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arquivos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formato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texto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depois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desconvertidos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chegar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caixa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entrada do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destinatário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).</a:t>
            </a:r>
          </a:p>
          <a:p>
            <a:pPr marL="1257117" lvl="1" indent="-342900"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IMAP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Internet Message Access Protocol (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Acesso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Mensagem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Internet)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evolução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natural do POP3. Com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vez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mensagens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enviadas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serve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caixa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postal para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depois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fazer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transferência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delas para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emails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acessados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lidos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gerenciados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diretamente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serviços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email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modernos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Gmail e Hotmail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baseados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no IMAP. As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desvantagens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capacidade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armazenamento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limitada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que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cliente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precisa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estar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conectado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internet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durante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sessão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543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ACTIVIDADES DE NORMALIZAÇÃO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F40F1A94-8C3A-3D4A-177C-D06C9A249BFC}"/>
              </a:ext>
            </a:extLst>
          </p:cNvPr>
          <p:cNvSpPr/>
          <p:nvPr/>
        </p:nvSpPr>
        <p:spPr>
          <a:xfrm>
            <a:off x="1456175" y="3146691"/>
            <a:ext cx="21465299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Normas</a:t>
            </a:r>
            <a:endParaRPr lang="en-US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 facto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Oficiais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ITU - International Telecommunication Union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ITU-T</a:t>
            </a:r>
          </a:p>
          <a:p>
            <a:pPr marL="2171334" lvl="2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Normalizações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Telecomunicações</a:t>
            </a:r>
          </a:p>
          <a:p>
            <a:pPr marL="2171334" lvl="2" indent="-342900">
              <a:buFont typeface="Arial" charset="0"/>
              <a:buChar char="•"/>
            </a:pPr>
            <a:endParaRPr lang="en-US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Recomendações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interfaces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nas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áreas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dados,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telegrafia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telefone</a:t>
            </a:r>
            <a:endParaRPr lang="en-US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série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</a:t>
            </a:r>
          </a:p>
          <a:p>
            <a:pPr marL="2171334" lvl="2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ligação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redes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públicas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telefone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série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X</a:t>
            </a:r>
          </a:p>
          <a:p>
            <a:pPr marL="2171334" lvl="2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ligação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redes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públicas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dados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série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</a:t>
            </a:r>
          </a:p>
          <a:p>
            <a:pPr marL="2171334" lvl="2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ligação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redes de dados com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integração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serviços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721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NORMALIZAÇÃO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154735-DB8E-671D-9673-5193414A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640" y="2911412"/>
            <a:ext cx="18623280" cy="96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77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NORMALIZAÇÃO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403565-6581-0B74-D3DD-46C3A0971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44" y="2948800"/>
            <a:ext cx="18733135" cy="93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46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NORMALIZAÇÃO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C49ADA8-AE78-DA9C-EA97-43A5F055F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9"/>
          <a:stretch/>
        </p:blipFill>
        <p:spPr>
          <a:xfrm>
            <a:off x="3434079" y="2801816"/>
            <a:ext cx="18551190" cy="1003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1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NORMALIZAÇÃO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E827FF6-7D44-36E1-688A-772C30CC3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"/>
          <a:stretch/>
        </p:blipFill>
        <p:spPr>
          <a:xfrm>
            <a:off x="2672079" y="3462846"/>
            <a:ext cx="18940422" cy="80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6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ED0564-3B2F-59C2-6CE8-B9A41D888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7"/>
          <a:stretch/>
        </p:blipFill>
        <p:spPr>
          <a:xfrm>
            <a:off x="2072639" y="3432810"/>
            <a:ext cx="19064841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NORMALIZAÇÃO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70ECBD2-3596-FDA9-0558-C0ED7AA47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8"/>
          <a:stretch/>
        </p:blipFill>
        <p:spPr>
          <a:xfrm>
            <a:off x="2499360" y="3001723"/>
            <a:ext cx="19127398" cy="90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CC762E-4926-7940-8459-13FF36A00A07}"/>
              </a:ext>
            </a:extLst>
          </p:cNvPr>
          <p:cNvGrpSpPr/>
          <p:nvPr/>
        </p:nvGrpSpPr>
        <p:grpSpPr>
          <a:xfrm>
            <a:off x="4451685" y="1915326"/>
            <a:ext cx="14004758" cy="5650231"/>
            <a:chOff x="7715248" y="3562260"/>
            <a:chExt cx="8947152" cy="5650231"/>
          </a:xfrm>
        </p:grpSpPr>
        <p:sp>
          <p:nvSpPr>
            <p:cNvPr id="21" name="TextBox 20"/>
            <p:cNvSpPr txBox="1"/>
            <p:nvPr/>
          </p:nvSpPr>
          <p:spPr>
            <a:xfrm>
              <a:off x="7715248" y="6042392"/>
              <a:ext cx="894715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ARQUITECTURAS DE COMUNICAÇÃO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C67E9D-A339-7C4C-A347-C3810F510587}"/>
                </a:ext>
              </a:extLst>
            </p:cNvPr>
            <p:cNvSpPr/>
            <p:nvPr/>
          </p:nvSpPr>
          <p:spPr>
            <a:xfrm>
              <a:off x="10460609" y="5567635"/>
              <a:ext cx="3456432" cy="100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C59259-AB4D-8A44-80E3-F97CB937994D}"/>
                </a:ext>
              </a:extLst>
            </p:cNvPr>
            <p:cNvSpPr txBox="1"/>
            <p:nvPr/>
          </p:nvSpPr>
          <p:spPr>
            <a:xfrm>
              <a:off x="11449048" y="3562260"/>
              <a:ext cx="147955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242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158984-6D56-708A-B10E-966452174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20" y="2952709"/>
            <a:ext cx="17359256" cy="93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17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NORMALIZAÇÃO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F40F1A94-8C3A-3D4A-177C-D06C9A249BFC}"/>
              </a:ext>
            </a:extLst>
          </p:cNvPr>
          <p:cNvSpPr/>
          <p:nvPr/>
        </p:nvSpPr>
        <p:spPr>
          <a:xfrm>
            <a:off x="1456175" y="3146691"/>
            <a:ext cx="21465299" cy="5191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Internet/WWW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Mecanismos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próprios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normalização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(de facto)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distintos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ISO e da ITU-T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informal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feita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relatórios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técnicos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denominados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RFC’s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Request For Comments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Acesso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Público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(on-line)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Numerados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sequencialmente</a:t>
            </a: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023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CC762E-4926-7940-8459-13FF36A00A07}"/>
              </a:ext>
            </a:extLst>
          </p:cNvPr>
          <p:cNvGrpSpPr/>
          <p:nvPr/>
        </p:nvGrpSpPr>
        <p:grpSpPr>
          <a:xfrm>
            <a:off x="6809875" y="4032884"/>
            <a:ext cx="10996862" cy="5650231"/>
            <a:chOff x="6809875" y="3562260"/>
            <a:chExt cx="10996862" cy="5650231"/>
          </a:xfrm>
        </p:grpSpPr>
        <p:sp>
          <p:nvSpPr>
            <p:cNvPr id="21" name="TextBox 20"/>
            <p:cNvSpPr txBox="1"/>
            <p:nvPr/>
          </p:nvSpPr>
          <p:spPr>
            <a:xfrm>
              <a:off x="6809875" y="6042392"/>
              <a:ext cx="1099686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EQUIPAMENTOS DE REDE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C67E9D-A339-7C4C-A347-C3810F510587}"/>
                </a:ext>
              </a:extLst>
            </p:cNvPr>
            <p:cNvSpPr/>
            <p:nvPr/>
          </p:nvSpPr>
          <p:spPr>
            <a:xfrm>
              <a:off x="10460609" y="5567635"/>
              <a:ext cx="3456432" cy="100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C59259-AB4D-8A44-80E3-F97CB937994D}"/>
                </a:ext>
              </a:extLst>
            </p:cNvPr>
            <p:cNvSpPr txBox="1"/>
            <p:nvPr/>
          </p:nvSpPr>
          <p:spPr>
            <a:xfrm>
              <a:off x="11449048" y="3562260"/>
              <a:ext cx="147955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927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0630151-6B3E-FC21-BB97-1C636696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616" y="6045899"/>
            <a:ext cx="12743169" cy="728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84A3B2AE-C4A1-313C-D023-56F0911B5423}"/>
              </a:ext>
            </a:extLst>
          </p:cNvPr>
          <p:cNvSpPr/>
          <p:nvPr/>
        </p:nvSpPr>
        <p:spPr>
          <a:xfrm>
            <a:off x="1456175" y="3146691"/>
            <a:ext cx="214652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Referem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-se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facilitam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suporte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seja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meios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físicos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necessários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componentes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participantes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rede.</a:t>
            </a:r>
          </a:p>
          <a:p>
            <a:pPr marL="342900" indent="-342900"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Repetidores</a:t>
            </a:r>
            <a:endParaRPr lang="en-US" sz="32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repetidores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hardware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segmentos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 local.</a:t>
            </a:r>
          </a:p>
        </p:txBody>
      </p:sp>
    </p:spTree>
    <p:extLst>
      <p:ext uri="{BB962C8B-B14F-4D97-AF65-F5344CB8AC3E}">
        <p14:creationId xmlns:p14="http://schemas.microsoft.com/office/powerpoint/2010/main" val="2914539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 que é um modem? - Ajuda Google Nest">
            <a:extLst>
              <a:ext uri="{FF2B5EF4-FFF2-40B4-BE49-F238E27FC236}">
                <a16:creationId xmlns:a16="http://schemas.microsoft.com/office/drawing/2014/main" id="{40131D9A-94E1-E206-988A-4388CCCBE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28" y="5364481"/>
            <a:ext cx="13945167" cy="835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84A3B2AE-C4A1-313C-D023-56F0911B5423}"/>
              </a:ext>
            </a:extLst>
          </p:cNvPr>
          <p:cNvSpPr/>
          <p:nvPr/>
        </p:nvSpPr>
        <p:spPr>
          <a:xfrm>
            <a:off x="1456175" y="3146691"/>
            <a:ext cx="21465299" cy="2976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Modem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Modem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conversor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sinais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faz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através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dedicada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esse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nome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junção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palavras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Modulador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Desmodulador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pois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essas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principais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funções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8402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84A3B2AE-C4A1-313C-D023-56F0911B5423}"/>
              </a:ext>
            </a:extLst>
          </p:cNvPr>
          <p:cNvSpPr/>
          <p:nvPr/>
        </p:nvSpPr>
        <p:spPr>
          <a:xfrm>
            <a:off x="1456175" y="3146691"/>
            <a:ext cx="214652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Router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Router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responsável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pela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interligação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das redes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locais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redes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remotas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tempo integral.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outras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palavras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dada rede LAN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comunique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-se com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outra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 LAN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remota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 as redes LAN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fossem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só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pic>
        <p:nvPicPr>
          <p:cNvPr id="3074" name="Picture 2" descr="Asus (ROG STRIX GS-AX3000) AX3000 Wireless Dual Band Gaming Wi-Fi 6 Router,  PS5 Compatible, Mobile Game Mode, VPN Fusion, AiMesh Support, Lifetime Free  Internet Security | Inside Tech">
            <a:extLst>
              <a:ext uri="{FF2B5EF4-FFF2-40B4-BE49-F238E27FC236}">
                <a16:creationId xmlns:a16="http://schemas.microsoft.com/office/drawing/2014/main" id="{C6BDD6CA-8EEC-CD6B-5A9B-E1613D4ED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7" b="12289"/>
          <a:stretch/>
        </p:blipFill>
        <p:spPr bwMode="auto">
          <a:xfrm>
            <a:off x="7810816" y="6587338"/>
            <a:ext cx="8756015" cy="673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03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84A3B2AE-C4A1-313C-D023-56F0911B5423}"/>
              </a:ext>
            </a:extLst>
          </p:cNvPr>
          <p:cNvSpPr/>
          <p:nvPr/>
        </p:nvSpPr>
        <p:spPr>
          <a:xfrm>
            <a:off x="1456175" y="3146691"/>
            <a:ext cx="214652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Hub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 hub,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concentrador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Multiport Repeater, nada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que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repetidor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promove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ponto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física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rede.</a:t>
            </a:r>
          </a:p>
        </p:txBody>
      </p:sp>
      <p:pic>
        <p:nvPicPr>
          <p:cNvPr id="4098" name="Picture 2" descr="Network Devices – How Hubs and Switches Work and How to Secure Them">
            <a:extLst>
              <a:ext uri="{FF2B5EF4-FFF2-40B4-BE49-F238E27FC236}">
                <a16:creationId xmlns:a16="http://schemas.microsoft.com/office/drawing/2014/main" id="{F9D9E90F-82C7-2F11-154B-97204FCD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177" y="4805194"/>
            <a:ext cx="9658394" cy="87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723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84A3B2AE-C4A1-313C-D023-56F0911B5423}"/>
              </a:ext>
            </a:extLst>
          </p:cNvPr>
          <p:cNvSpPr/>
          <p:nvPr/>
        </p:nvSpPr>
        <p:spPr>
          <a:xfrm>
            <a:off x="1456175" y="3146691"/>
            <a:ext cx="21465299" cy="223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Bridges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 Bridges (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pontes)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possuem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capacidade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segmentar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 local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várias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sub-redes, e com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isto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conseguem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diminuir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fluxo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dados (o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trefego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).</a:t>
            </a:r>
          </a:p>
        </p:txBody>
      </p:sp>
      <p:pic>
        <p:nvPicPr>
          <p:cNvPr id="5122" name="Picture 2" descr="Network bridge explained - Study CCNA">
            <a:extLst>
              <a:ext uri="{FF2B5EF4-FFF2-40B4-BE49-F238E27FC236}">
                <a16:creationId xmlns:a16="http://schemas.microsoft.com/office/drawing/2014/main" id="{3976F408-6306-9420-D1D9-B40EBF924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704" y="5770604"/>
            <a:ext cx="18186831" cy="76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320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84A3B2AE-C4A1-313C-D023-56F0911B5423}"/>
              </a:ext>
            </a:extLst>
          </p:cNvPr>
          <p:cNvSpPr/>
          <p:nvPr/>
        </p:nvSpPr>
        <p:spPr>
          <a:xfrm>
            <a:off x="1456175" y="2609978"/>
            <a:ext cx="21465299" cy="1092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Gateway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redes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arquiteturas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diferentes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atua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todas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camadas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ISO/OSI.</a:t>
            </a:r>
          </a:p>
          <a:p>
            <a:pPr marL="1257117" lvl="1" indent="-342900"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Switch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Trata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-se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evolução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hub, com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funções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pontes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roteadores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hardware especial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lhe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confere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baixo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custo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alta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eficiência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Transceiver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hardware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faz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eletroóptica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transforma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sinal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elétrico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sinal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óptico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vice-versa) entre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usam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fibra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óptica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cabeamento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metálico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convencional</a:t>
            </a: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Placas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adaptador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LAN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ainda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NIC (Network Interface Card)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funciona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interface entre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cabeamento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rede.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Normalmente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expansão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deve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conectada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dos slots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localizados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traseira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Multiplexador</a:t>
            </a:r>
            <a:endParaRPr lang="en-US" sz="32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usado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permitir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única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seja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comutada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seja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Multiplexador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(MPX,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simplesmente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MUX)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1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circuito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digital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funciona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1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roteador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permitindo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simultâneas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1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única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telefônicas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convencionais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1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único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81416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84A3B2AE-C4A1-313C-D023-56F0911B5423}"/>
              </a:ext>
            </a:extLst>
          </p:cNvPr>
          <p:cNvSpPr/>
          <p:nvPr/>
        </p:nvSpPr>
        <p:spPr>
          <a:xfrm>
            <a:off x="1456175" y="3146691"/>
            <a:ext cx="214652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Gateway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redes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arquiteturas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diferentes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atua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todas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camadas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ISO/OSI.</a:t>
            </a:r>
          </a:p>
        </p:txBody>
      </p:sp>
      <p:pic>
        <p:nvPicPr>
          <p:cNvPr id="6146" name="Picture 2" descr="What is Gateway | Function of gateway in computer network | Difference  between Gateway and Router - YouTube">
            <a:extLst>
              <a:ext uri="{FF2B5EF4-FFF2-40B4-BE49-F238E27FC236}">
                <a16:creationId xmlns:a16="http://schemas.microsoft.com/office/drawing/2014/main" id="{8C4EB0E8-4D58-89FF-A819-8BDED6A10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11" y="5147912"/>
            <a:ext cx="14455049" cy="813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9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4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PERSPECTIVA HISTÓRICA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EF057D1F-EA85-D455-EFA8-D29A2C06AF14}"/>
              </a:ext>
            </a:extLst>
          </p:cNvPr>
          <p:cNvSpPr/>
          <p:nvPr/>
        </p:nvSpPr>
        <p:spPr>
          <a:xfrm>
            <a:off x="1456175" y="3146691"/>
            <a:ext cx="21465299" cy="9140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Inicio</a:t>
            </a: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‘60 – RS232 – 1 kbps/10 kbps</a:t>
            </a:r>
          </a:p>
          <a:p>
            <a:pPr marL="342900" indent="-342900">
              <a:buFont typeface="Arial" charset="0"/>
              <a:buChar char="•"/>
            </a:pPr>
            <a:endParaRPr lang="en-US" sz="28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Meados</a:t>
            </a: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‘70 – RS422 – 100 kbps/ &gt;1 Mbps</a:t>
            </a:r>
          </a:p>
          <a:p>
            <a:pPr marL="342900" indent="-342900">
              <a:buFont typeface="Arial" charset="0"/>
              <a:buChar char="•"/>
            </a:pPr>
            <a:endParaRPr lang="en-US" sz="28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Inicio</a:t>
            </a: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’80 – Ethernet – 10 Mbps Ethernet</a:t>
            </a:r>
          </a:p>
          <a:p>
            <a:pPr marL="342900" indent="-342900">
              <a:buFont typeface="Arial" charset="0"/>
              <a:buChar char="•"/>
            </a:pPr>
            <a:endParaRPr lang="en-US" sz="28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Meados</a:t>
            </a: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’80 – Token Ring – 4 Mbps/16 Mbps</a:t>
            </a:r>
          </a:p>
          <a:p>
            <a:pPr marL="342900" indent="-342900">
              <a:buFont typeface="Arial" charset="0"/>
              <a:buChar char="•"/>
            </a:pPr>
            <a:endParaRPr lang="en-US" sz="28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Finais</a:t>
            </a: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’80 – FDDI – 100 Mbps</a:t>
            </a:r>
          </a:p>
          <a:p>
            <a:pPr marL="342900" indent="-342900">
              <a:buFont typeface="Arial" charset="0"/>
              <a:buChar char="•"/>
            </a:pPr>
            <a:endParaRPr lang="en-US" sz="28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Inicio</a:t>
            </a: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’90 – Fast Ethernet – 100 Mbps</a:t>
            </a:r>
          </a:p>
          <a:p>
            <a:pPr marL="342900" indent="-342900">
              <a:buFont typeface="Arial" charset="0"/>
              <a:buChar char="•"/>
            </a:pPr>
            <a:endParaRPr lang="en-US" sz="28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Meados</a:t>
            </a: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’90 – ATM – 155 Mbps/622 Mbps ATM</a:t>
            </a:r>
          </a:p>
          <a:p>
            <a:pPr marL="342900" indent="-342900">
              <a:buFont typeface="Arial" charset="0"/>
              <a:buChar char="•"/>
            </a:pPr>
            <a:endParaRPr lang="en-US" sz="28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Finais</a:t>
            </a:r>
            <a:r>
              <a:rPr lang="en-US" sz="28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’90 – Gigabit Ethernet – 1 Gbps</a:t>
            </a:r>
          </a:p>
          <a:p>
            <a:pPr marL="342900" indent="-342900">
              <a:buFont typeface="Arial" charset="0"/>
              <a:buChar char="•"/>
            </a:pPr>
            <a:endParaRPr lang="en-US" sz="28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2000 – 2010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ATM – 2,4 Gbps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Ethernet – 10 Gbps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≈ 2020 – 1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Tbps</a:t>
            </a:r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/1 </a:t>
            </a:r>
            <a:r>
              <a:rPr lang="en-US" sz="28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Tbps</a:t>
            </a:r>
            <a:endParaRPr lang="en-US" sz="28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326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84A3B2AE-C4A1-313C-D023-56F0911B5423}"/>
              </a:ext>
            </a:extLst>
          </p:cNvPr>
          <p:cNvSpPr/>
          <p:nvPr/>
        </p:nvSpPr>
        <p:spPr>
          <a:xfrm>
            <a:off x="1456175" y="3146691"/>
            <a:ext cx="214652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Switch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Trata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-se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evolução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hub, com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funções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pontes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roteadores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hardware especial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lhe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confere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baixo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custo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alta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eficiência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pic>
        <p:nvPicPr>
          <p:cNvPr id="7170" name="Picture 2" descr="What is a network switch? | Switch vs. router | Cloudflare">
            <a:extLst>
              <a:ext uri="{FF2B5EF4-FFF2-40B4-BE49-F238E27FC236}">
                <a16:creationId xmlns:a16="http://schemas.microsoft.com/office/drawing/2014/main" id="{3BA9B69D-6C1D-FDBE-224F-916708A0A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5" y="5234369"/>
            <a:ext cx="20065410" cy="73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115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84A3B2AE-C4A1-313C-D023-56F0911B5423}"/>
              </a:ext>
            </a:extLst>
          </p:cNvPr>
          <p:cNvSpPr/>
          <p:nvPr/>
        </p:nvSpPr>
        <p:spPr>
          <a:xfrm>
            <a:off x="1456175" y="2854083"/>
            <a:ext cx="214652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Transceiver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hardware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faz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eletroóptica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transforma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sinal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elétrico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sinal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óptico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vice-versa) entre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usam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fibra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óptica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cabeamento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metálico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convencional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05E176-41A9-7B00-0D5B-289EFA31A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24" y="4827372"/>
            <a:ext cx="15380335" cy="80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84A3B2AE-C4A1-313C-D023-56F0911B5423}"/>
              </a:ext>
            </a:extLst>
          </p:cNvPr>
          <p:cNvSpPr/>
          <p:nvPr/>
        </p:nvSpPr>
        <p:spPr>
          <a:xfrm>
            <a:off x="1456175" y="3146691"/>
            <a:ext cx="214652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Placas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adaptador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LAN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ainda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NIC (Network Interface Card)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funciona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interface entre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cabeamento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rede.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Normalmente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expansão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deve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conectada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dos slots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localizados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traseira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pic>
        <p:nvPicPr>
          <p:cNvPr id="8196" name="Picture 4" descr="Dica: Como saber o endereço MAC da sua placa de rede?">
            <a:extLst>
              <a:ext uri="{FF2B5EF4-FFF2-40B4-BE49-F238E27FC236}">
                <a16:creationId xmlns:a16="http://schemas.microsoft.com/office/drawing/2014/main" id="{F5E6F9E9-D48E-C6D1-8C6F-4E1FAEDEA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513" y="5267373"/>
            <a:ext cx="16092623" cy="84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281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 DE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84A3B2AE-C4A1-313C-D023-56F0911B5423}"/>
              </a:ext>
            </a:extLst>
          </p:cNvPr>
          <p:cNvSpPr/>
          <p:nvPr/>
        </p:nvSpPr>
        <p:spPr>
          <a:xfrm>
            <a:off x="1456175" y="2908947"/>
            <a:ext cx="214652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Multiplexador</a:t>
            </a:r>
            <a:endParaRPr lang="en-US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Dispositivo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usado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permitir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única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seja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comutada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seja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Multiplexador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(MPX,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simplesmente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MUX)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1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circuito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digital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funciona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1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roteador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permitindo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conexões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simultâneas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1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única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telefônicas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convencionais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varias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linhas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1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único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02A64-36B6-B64F-AA95-38DB06944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600" y="6003187"/>
            <a:ext cx="13704450" cy="753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70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CC762E-4926-7940-8459-13FF36A00A07}"/>
              </a:ext>
            </a:extLst>
          </p:cNvPr>
          <p:cNvGrpSpPr/>
          <p:nvPr/>
        </p:nvGrpSpPr>
        <p:grpSpPr>
          <a:xfrm>
            <a:off x="6809875" y="4032884"/>
            <a:ext cx="10996862" cy="4111348"/>
            <a:chOff x="6809875" y="3562260"/>
            <a:chExt cx="10996862" cy="4111348"/>
          </a:xfrm>
        </p:grpSpPr>
        <p:sp>
          <p:nvSpPr>
            <p:cNvPr id="21" name="TextBox 20"/>
            <p:cNvSpPr txBox="1"/>
            <p:nvPr/>
          </p:nvSpPr>
          <p:spPr>
            <a:xfrm>
              <a:off x="6809875" y="6042392"/>
              <a:ext cx="1099686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MODELO OSI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C67E9D-A339-7C4C-A347-C3810F510587}"/>
                </a:ext>
              </a:extLst>
            </p:cNvPr>
            <p:cNvSpPr/>
            <p:nvPr/>
          </p:nvSpPr>
          <p:spPr>
            <a:xfrm>
              <a:off x="10460609" y="5567635"/>
              <a:ext cx="3456432" cy="100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C59259-AB4D-8A44-80E3-F97CB937994D}"/>
                </a:ext>
              </a:extLst>
            </p:cNvPr>
            <p:cNvSpPr txBox="1"/>
            <p:nvPr/>
          </p:nvSpPr>
          <p:spPr>
            <a:xfrm>
              <a:off x="11449048" y="3562260"/>
              <a:ext cx="147955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479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ARQUITECTURAS DE CAMADAS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B10B297-C992-975D-4A2C-FBCF518D6DD7}"/>
              </a:ext>
            </a:extLst>
          </p:cNvPr>
          <p:cNvGrpSpPr/>
          <p:nvPr/>
        </p:nvGrpSpPr>
        <p:grpSpPr>
          <a:xfrm>
            <a:off x="3413760" y="2723481"/>
            <a:ext cx="16605567" cy="10779159"/>
            <a:chOff x="3413760" y="2723481"/>
            <a:chExt cx="16605567" cy="10779159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6AAA4372-D93B-A1F3-94AE-7B16B3C6B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8322" y="2723481"/>
              <a:ext cx="15661005" cy="10024107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E1E57B2D-1EE0-5446-206D-0C67A418E099}"/>
                </a:ext>
              </a:extLst>
            </p:cNvPr>
            <p:cNvSpPr/>
            <p:nvPr/>
          </p:nvSpPr>
          <p:spPr>
            <a:xfrm>
              <a:off x="3413760" y="11460480"/>
              <a:ext cx="5791200" cy="2042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7334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ARQUITECTURAS DE CAMADAS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E802BA0-7F5A-43A4-229D-66B606756F3B}"/>
              </a:ext>
            </a:extLst>
          </p:cNvPr>
          <p:cNvGrpSpPr/>
          <p:nvPr/>
        </p:nvGrpSpPr>
        <p:grpSpPr>
          <a:xfrm>
            <a:off x="2499360" y="2791418"/>
            <a:ext cx="19073437" cy="10619782"/>
            <a:chOff x="2499360" y="2791418"/>
            <a:chExt cx="19073437" cy="1061978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20B162D-470D-114B-0576-38F7D3C86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8541" y="2791418"/>
              <a:ext cx="17874256" cy="10071142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6C0AA5C-9B50-D0C0-1297-6E7DF745DEBE}"/>
                </a:ext>
              </a:extLst>
            </p:cNvPr>
            <p:cNvSpPr/>
            <p:nvPr/>
          </p:nvSpPr>
          <p:spPr>
            <a:xfrm>
              <a:off x="2499360" y="11582400"/>
              <a:ext cx="50292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864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ARQUITECTURAS DE CAMADAS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4FA444-781D-BEE8-49B0-E460AC6AA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945" y="2930142"/>
            <a:ext cx="17457610" cy="93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43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ARQUITECTURAS DE CAMADAS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92E7F9-F293-1538-0E81-D8DB5DF6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92" y="3450197"/>
            <a:ext cx="17142465" cy="804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30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ARQUITECTURAS DE CAMADAS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237B5E8-C12E-CF7E-0A0B-53696818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98" y="3388888"/>
            <a:ext cx="17136254" cy="79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6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4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DE COMPUTADORES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DFF9D072-9C04-0CCE-00E2-F9BFF4C2C6D3}"/>
              </a:ext>
            </a:extLst>
          </p:cNvPr>
          <p:cNvSpPr/>
          <p:nvPr/>
        </p:nvSpPr>
        <p:spPr>
          <a:xfrm>
            <a:off x="1456175" y="2689491"/>
            <a:ext cx="21465299" cy="10815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Objectivos</a:t>
            </a:r>
            <a:endParaRPr lang="en-US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Partilha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recursos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–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disponibilizar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programas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dados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ligar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localização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física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recurso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do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utilizador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endParaRPr lang="en-US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Fiabilidade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elevada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–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recursos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estar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replicados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várias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que, no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caso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delas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falhar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recurso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continue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disponível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endParaRPr lang="en-US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Diminuir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custos –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pequenos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têm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razão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preço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eficiência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melhor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grandes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mainframe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dez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vezes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rápidos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micro-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mas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custam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mil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vezes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partilha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recursos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evita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duplicação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endParaRPr lang="en-US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utilizadores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–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utilizadores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rede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trocar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informação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necessário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outros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meios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tais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telecomunicações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correios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9982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2CBDFE-7AA5-086E-2FE9-5EB92DCA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697" y="3088640"/>
            <a:ext cx="17788255" cy="1002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2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BC4024-72E8-4A0A-1DC9-7BD5C708D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136" y="3337637"/>
            <a:ext cx="18819378" cy="895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0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7DD75EA-A715-C031-F2DA-A8C8EF2C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44" y="3431104"/>
            <a:ext cx="19614819" cy="885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17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TRANSMISSÃO 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DEE41B5-F5F7-963A-588F-FF544E412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59" y="2703277"/>
            <a:ext cx="19212931" cy="106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6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UNIDADES 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12D46BC-30C5-5D83-8221-DF3A00DCD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88" y="2870200"/>
            <a:ext cx="15745745" cy="94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95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2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PRINCIPAIS FUNÇÕES DAS CAMADAS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943CFDE-6E12-9E3D-3F96-1A8AE06AC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65" y="3084623"/>
            <a:ext cx="19118760" cy="92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24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2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PRINCIPAIS FUNÇÕES DAS CAMADAS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21A21C-9BD0-0FAB-8E20-3872C401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2802890"/>
            <a:ext cx="14917834" cy="98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31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2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PRINCIPAIS FUNÇÕES DAS CAMADAS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FA520E-546D-43CA-255D-26BE69FA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65" y="3321455"/>
            <a:ext cx="14557482" cy="89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42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2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PRINCIPAIS FUNÇÕES DAS CAMADAS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3A1CAA5-4198-4B5C-12D9-889BB89D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145" y="2717647"/>
            <a:ext cx="15283086" cy="957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57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2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PRINCIPAIS FUNÇÕES DAS CAMADAS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1BB754-DD69-B332-819B-D3A80BAE7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525" y="2903220"/>
            <a:ext cx="15440600" cy="97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4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DE COMPUTADORES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DFF9D072-9C04-0CCE-00E2-F9BFF4C2C6D3}"/>
              </a:ext>
            </a:extLst>
          </p:cNvPr>
          <p:cNvSpPr/>
          <p:nvPr/>
        </p:nvSpPr>
        <p:spPr>
          <a:xfrm>
            <a:off x="1456175" y="3146691"/>
            <a:ext cx="21465299" cy="8885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u="sng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Aplicações</a:t>
            </a:r>
            <a:endParaRPr lang="en-US" sz="3200" b="1" u="sng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Acesso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remoto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programas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–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programas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necessário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duplicação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instalação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local.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Isto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bastante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importante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programas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ser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constantemente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modificados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programas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só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executados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grande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necessidade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processamento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endParaRPr lang="en-US" sz="32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Acesso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remoto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base de dados –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aceder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base de dados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haver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necessidade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duplicação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difícil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 for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enorme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difícil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propagar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alterações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haver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necessidade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deslocar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endParaRPr lang="en-US" sz="3200" b="1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</a:t>
            </a: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informáticas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meio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–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troca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correio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electrónico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pessoas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possível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troca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voz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vídeo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distinção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redes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informáticas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redes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telecomunicações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vez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ténue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operadores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telecomunicações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já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oferecem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serviços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antes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só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eram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fornecidos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informáticas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4010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2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PRINCIPAIS FUNÇÕES DAS CAMADAS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5108AE-7CEC-888E-B9C4-3433A0BE4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17" y="2912110"/>
            <a:ext cx="14970216" cy="93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58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2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PRINCIPAIS FUNÇÕES DAS CAMADAS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835242-7511-8AAE-A89B-04EA786C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05" y="2690392"/>
            <a:ext cx="16595806" cy="95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93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2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PRINCIPAIS FUNÇÕES DAS CAMADAS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C16274-8EA4-48EF-2221-9FC2FD5D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64" y="3102610"/>
            <a:ext cx="14808023" cy="91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23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2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PRINCIPAIS FUNÇÕES DAS CAMADAS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FB9871-BB2A-ED01-C3F3-4FAD99287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531" y="3287253"/>
            <a:ext cx="18576588" cy="933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61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– EXEMPLO DE APLICAÇÃO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25C1E5-E78A-C444-8945-7AAC8440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250" y="2738044"/>
            <a:ext cx="18985150" cy="100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44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CC762E-4926-7940-8459-13FF36A00A07}"/>
              </a:ext>
            </a:extLst>
          </p:cNvPr>
          <p:cNvGrpSpPr/>
          <p:nvPr/>
        </p:nvGrpSpPr>
        <p:grpSpPr>
          <a:xfrm>
            <a:off x="4788568" y="4032884"/>
            <a:ext cx="14943221" cy="4111348"/>
            <a:chOff x="4788568" y="3562260"/>
            <a:chExt cx="14943221" cy="4111348"/>
          </a:xfrm>
        </p:grpSpPr>
        <p:sp>
          <p:nvSpPr>
            <p:cNvPr id="21" name="TextBox 20"/>
            <p:cNvSpPr txBox="1"/>
            <p:nvPr/>
          </p:nvSpPr>
          <p:spPr>
            <a:xfrm>
              <a:off x="4788568" y="6042392"/>
              <a:ext cx="1494322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MODELO TCP/IP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C67E9D-A339-7C4C-A347-C3810F510587}"/>
                </a:ext>
              </a:extLst>
            </p:cNvPr>
            <p:cNvSpPr/>
            <p:nvPr/>
          </p:nvSpPr>
          <p:spPr>
            <a:xfrm>
              <a:off x="10460609" y="5567635"/>
              <a:ext cx="3456432" cy="100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C59259-AB4D-8A44-80E3-F97CB937994D}"/>
                </a:ext>
              </a:extLst>
            </p:cNvPr>
            <p:cNvSpPr txBox="1"/>
            <p:nvPr/>
          </p:nvSpPr>
          <p:spPr>
            <a:xfrm>
              <a:off x="11449048" y="3562260"/>
              <a:ext cx="147955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568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- HISTÓRICO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3F0300-5201-A824-7171-2B7F434BE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18"/>
          <a:stretch/>
        </p:blipFill>
        <p:spPr>
          <a:xfrm>
            <a:off x="2088894" y="2804160"/>
            <a:ext cx="20199862" cy="99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03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- RESPONSÁVEL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AD0B6F0-8B41-0D29-7476-5E1E1F5F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365" y="2950363"/>
            <a:ext cx="18790920" cy="96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69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</a:t>
            </a:r>
            <a:endParaRPr lang="en-US" sz="6000" dirty="0">
              <a:solidFill>
                <a:schemeClr val="tx2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17206A-92C1-5742-97F5-16085E48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4" y="2735981"/>
            <a:ext cx="14755839" cy="100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156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</a:t>
            </a:r>
            <a:endParaRPr lang="en-US" sz="6000" dirty="0">
              <a:solidFill>
                <a:schemeClr val="tx2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5E653C1-16C5-2070-A91D-48652B9C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45" y="2905465"/>
            <a:ext cx="19521430" cy="97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4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COMPONENTES DA REDE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58C9163C-ACF2-3D48-D003-2E0704412CE5}"/>
              </a:ext>
            </a:extLst>
          </p:cNvPr>
          <p:cNvSpPr/>
          <p:nvPr/>
        </p:nvSpPr>
        <p:spPr>
          <a:xfrm>
            <a:off x="1456175" y="2725574"/>
            <a:ext cx="21465299" cy="11101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Sistemas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computacionais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–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pessoais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estações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trabalho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impressoras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aparelhos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interligação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etc.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periféricos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simples tais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discos 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impressoras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partilhados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pelos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mas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computacionais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Adaptadores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 –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efectuam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funções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hardware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permitem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dotar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computacionais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capacidade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física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computacionais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conter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adaptador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virem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preparados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poderem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incluir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 de </a:t>
            </a:r>
            <a:r>
              <a:rPr lang="en-US" sz="32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cablagem</a:t>
            </a: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– 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canal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implementado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cabos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físicos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cabos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eléctricos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ópticos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mas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também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microondas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infravermelhos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etc.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Incluí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também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ligações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adaptadores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rede.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Software de rede –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efectua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funções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alto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nível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necessárias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haver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entre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computacionais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Software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adicionado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operativo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acrescentar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computacional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capacidade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comunicação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rede.</a:t>
            </a:r>
          </a:p>
        </p:txBody>
      </p:sp>
    </p:spTree>
    <p:extLst>
      <p:ext uri="{BB962C8B-B14F-4D97-AF65-F5344CB8AC3E}">
        <p14:creationId xmlns:p14="http://schemas.microsoft.com/office/powerpoint/2010/main" val="1096361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– CAMADA DE APLICAÇÃO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1A03F91-EA07-B57A-57EE-D5F05FD8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15" y="2901949"/>
            <a:ext cx="12326396" cy="938570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7216E14-C475-0069-78BF-56A779D36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477" y="5666740"/>
            <a:ext cx="10678973" cy="32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10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– CAMADA DE TRANSPORTE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0C2ADE-87A5-F8DF-125F-159368ED2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59" y="2923563"/>
            <a:ext cx="15426892" cy="89636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670C6E9-6E23-8CBE-D191-0544CAF07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4738" y="5576793"/>
            <a:ext cx="9859712" cy="30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57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– CAMADA DE TRANSPORTE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32CBBD-EF19-F380-CF76-FCA876C6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60" y="2959100"/>
            <a:ext cx="13466832" cy="96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845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– CAMADA DE TRANSPORTE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D3BF667-7729-9240-2AAE-E0F21C71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84" y="3264847"/>
            <a:ext cx="15570129" cy="90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448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CAMADA DE INTERNET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3A8082-B7AE-F9B0-ADB3-C33261529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3485458"/>
            <a:ext cx="17285246" cy="849318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3C0928D-ECB0-6D2C-4518-7BFF34541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9524" y="7732049"/>
            <a:ext cx="7634926" cy="28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52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– CAMADA DE INTERNET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A1E8030-74F3-C553-2089-4D6CA2F3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5" y="3458992"/>
            <a:ext cx="19569006" cy="836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743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– CAMADA DE REDE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2409C49-C041-DB03-AFF0-5F5ED4E6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" y="2839719"/>
            <a:ext cx="14950578" cy="944793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E83D7D5-FD1A-C424-4598-4BB39E187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9270" y="6469522"/>
            <a:ext cx="10415402" cy="34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159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– CAMADA DE REDE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394C4F-F99E-E122-75E2-4A2163062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705" y="2811779"/>
            <a:ext cx="11055188" cy="94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21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– MODELO GERAL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2DC9F91-3040-D39F-717D-18CF41238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505" y="2718572"/>
            <a:ext cx="16990562" cy="956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88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52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TCP/IP – ENCAPSULAMENTO 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C76652-5C71-AC2E-873C-0087B0155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49"/>
          <a:stretch/>
        </p:blipFill>
        <p:spPr>
          <a:xfrm>
            <a:off x="2770225" y="2839453"/>
            <a:ext cx="17070248" cy="968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1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F3696A-51CC-D9F8-5601-0014C4DD5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169" y="5184545"/>
            <a:ext cx="13672881" cy="71031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4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CLASSIFICAÇÃO</a:t>
            </a: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CE5EE241-EB5B-2BFA-AE58-270E9D5F7CA3}"/>
              </a:ext>
            </a:extLst>
          </p:cNvPr>
          <p:cNvSpPr/>
          <p:nvPr/>
        </p:nvSpPr>
        <p:spPr>
          <a:xfrm>
            <a:off x="1456175" y="3146691"/>
            <a:ext cx="9772657" cy="9236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Segundo a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tecnologia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transmissão</a:t>
            </a:r>
            <a:endParaRPr lang="en-US" sz="40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ponto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-a-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ponto</a:t>
            </a:r>
            <a:endParaRPr lang="en-US" sz="40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de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difusão</a:t>
            </a:r>
            <a:endParaRPr lang="en-US" sz="40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en-US" sz="40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Segundo a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escala</a:t>
            </a:r>
            <a:endParaRPr lang="en-US" sz="40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sala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um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edifício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campus: LAN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cidade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MAN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país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continente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WAN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planeta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 Internet</a:t>
            </a:r>
          </a:p>
        </p:txBody>
      </p:sp>
    </p:spTree>
    <p:extLst>
      <p:ext uri="{BB962C8B-B14F-4D97-AF65-F5344CB8AC3E}">
        <p14:creationId xmlns:p14="http://schemas.microsoft.com/office/powerpoint/2010/main" val="40825337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VS MODELO TCP/IP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AFD52C0-6CAB-89EF-8F26-21A29FC7B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165" y="2700020"/>
            <a:ext cx="11831320" cy="93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04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VS MODELO TCP/IP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92DB25-FA36-0338-A21E-36FF2A8F8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945916"/>
            <a:ext cx="15774897" cy="976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846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VS MODELO TCP/IP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C69244-A6FA-1774-48F7-C1552A6B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070" y="3352800"/>
            <a:ext cx="18974077" cy="920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43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VS MODELO TCP/IP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748988-A1E6-5412-353C-469C3E7B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385" y="3303150"/>
            <a:ext cx="18072880" cy="89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70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MODELO OSI VS MODELO TCP/IP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E61593-156D-1FA2-8FAE-2B2C9088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978" y="2994391"/>
            <a:ext cx="16609694" cy="96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302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CC762E-4926-7940-8459-13FF36A00A07}"/>
              </a:ext>
            </a:extLst>
          </p:cNvPr>
          <p:cNvGrpSpPr/>
          <p:nvPr/>
        </p:nvGrpSpPr>
        <p:grpSpPr>
          <a:xfrm>
            <a:off x="4788568" y="4032884"/>
            <a:ext cx="14943221" cy="4111348"/>
            <a:chOff x="4788568" y="3562260"/>
            <a:chExt cx="14943221" cy="4111348"/>
          </a:xfrm>
        </p:grpSpPr>
        <p:sp>
          <p:nvSpPr>
            <p:cNvPr id="21" name="TextBox 20"/>
            <p:cNvSpPr txBox="1"/>
            <p:nvPr/>
          </p:nvSpPr>
          <p:spPr>
            <a:xfrm>
              <a:off x="4788568" y="6042392"/>
              <a:ext cx="1494322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ENDEREÇAMENTO IP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C67E9D-A339-7C4C-A347-C3810F510587}"/>
                </a:ext>
              </a:extLst>
            </p:cNvPr>
            <p:cNvSpPr/>
            <p:nvPr/>
          </p:nvSpPr>
          <p:spPr>
            <a:xfrm>
              <a:off x="10460609" y="5567635"/>
              <a:ext cx="3456432" cy="100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C59259-AB4D-8A44-80E3-F97CB937994D}"/>
                </a:ext>
              </a:extLst>
            </p:cNvPr>
            <p:cNvSpPr txBox="1"/>
            <p:nvPr/>
          </p:nvSpPr>
          <p:spPr>
            <a:xfrm>
              <a:off x="11449048" y="3562260"/>
              <a:ext cx="147955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9200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 IP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602795F1-28FC-FA32-8C40-4B9E0418EFB3}"/>
              </a:ext>
            </a:extLst>
          </p:cNvPr>
          <p:cNvSpPr/>
          <p:nvPr/>
        </p:nvSpPr>
        <p:spPr>
          <a:xfrm>
            <a:off x="1456175" y="3146691"/>
            <a:ext cx="2146529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principais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parâmetros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devem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configurados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qualquer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equipamento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se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liga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rede, para que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TCP/IP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funcione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corretamente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seguintes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 -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informação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identifica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conjuntamente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máscara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rede.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Máscara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sub rede -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informação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identifica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conjuntamente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rede.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Default Gateway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Gateway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Predefinido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-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responsável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encaminhamento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dos dados para fora da rede.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 de um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servidores</a:t>
            </a:r>
            <a:r>
              <a:rPr lang="en-US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DNS -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responsável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fazer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conversão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nomes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IP.</a:t>
            </a:r>
          </a:p>
        </p:txBody>
      </p:sp>
    </p:spTree>
    <p:extLst>
      <p:ext uri="{BB962C8B-B14F-4D97-AF65-F5344CB8AC3E}">
        <p14:creationId xmlns:p14="http://schemas.microsoft.com/office/powerpoint/2010/main" val="9294389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 IP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602795F1-28FC-FA32-8C40-4B9E0418EFB3}"/>
              </a:ext>
            </a:extLst>
          </p:cNvPr>
          <p:cNvSpPr/>
          <p:nvPr/>
        </p:nvSpPr>
        <p:spPr>
          <a:xfrm>
            <a:off x="1456175" y="3146691"/>
            <a:ext cx="214652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configuração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um PC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correr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Windows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seguinte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B82EC1-3EF5-DE82-817E-519E3086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20" y="4194794"/>
            <a:ext cx="17457610" cy="85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239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 IP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602795F1-28FC-FA32-8C40-4B9E0418EFB3}"/>
              </a:ext>
            </a:extLst>
          </p:cNvPr>
          <p:cNvSpPr/>
          <p:nvPr/>
        </p:nvSpPr>
        <p:spPr>
          <a:xfrm>
            <a:off x="1456175" y="3146691"/>
            <a:ext cx="2146529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identificado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IP.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Numa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mesma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esse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exclusivo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podendo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assim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existir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duplicação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desta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identificação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Como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postal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residencial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formato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padrão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composto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partes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nome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rua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número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casa),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separado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internamente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duas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partes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identificação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rede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identificação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596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 IPv4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602795F1-28FC-FA32-8C40-4B9E0418EFB3}"/>
              </a:ext>
            </a:extLst>
          </p:cNvPr>
          <p:cNvSpPr/>
          <p:nvPr/>
        </p:nvSpPr>
        <p:spPr>
          <a:xfrm>
            <a:off x="1456175" y="3146691"/>
            <a:ext cx="214652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 v4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têm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tamanho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fixo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32 bits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disponibilizando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assim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4.294.967.296 (2</a:t>
            </a:r>
            <a:r>
              <a:rPr lang="en-US" sz="3200" baseline="30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32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diferentes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Exemplo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IPv4: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192.168.1.1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A242F3-5D33-DD62-5D66-EA271FF3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423" y="5162549"/>
            <a:ext cx="13396265" cy="71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6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974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CLASSIFICAÇÃO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CA2F72-E827-A1C2-F8B3-6E8E30ED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7313" y="5292384"/>
            <a:ext cx="12157137" cy="7681834"/>
          </a:xfrm>
          <a:prstGeom prst="rect">
            <a:avLst/>
          </a:prstGeom>
        </p:spPr>
      </p:pic>
      <p:sp>
        <p:nvSpPr>
          <p:cNvPr id="2" name="Rectangle 13">
            <a:extLst>
              <a:ext uri="{FF2B5EF4-FFF2-40B4-BE49-F238E27FC236}">
                <a16:creationId xmlns:a16="http://schemas.microsoft.com/office/drawing/2014/main" id="{DB38E1DF-39B1-32DA-7D64-277213A3EEA0}"/>
              </a:ext>
            </a:extLst>
          </p:cNvPr>
          <p:cNvSpPr/>
          <p:nvPr/>
        </p:nvSpPr>
        <p:spPr>
          <a:xfrm>
            <a:off x="1456175" y="3146691"/>
            <a:ext cx="11858431" cy="803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Redes de </a:t>
            </a:r>
            <a:r>
              <a:rPr lang="en-US" sz="40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sz="40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Metropolitana</a:t>
            </a:r>
            <a:r>
              <a:rPr lang="en-US" sz="4000" b="1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(MAN)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Cobre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 conjunto de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edifícios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cidade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até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50 Km)</a:t>
            </a:r>
          </a:p>
          <a:p>
            <a:pPr marL="1257117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Neste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caso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abrangente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área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metropolitana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Normalmente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implementação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destas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redes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feita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recorrendo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meios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físicos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externos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organização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ser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pública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privada</a:t>
            </a:r>
            <a:endParaRPr lang="en-US" sz="40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1257117" lvl="1" indent="-342900"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DQDB (Distributed Queue Dual Bus) / IEEE 802.6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DSL (Digital Subscriber Line) e Cabo</a:t>
            </a:r>
          </a:p>
        </p:txBody>
      </p:sp>
    </p:spTree>
    <p:extLst>
      <p:ext uri="{BB962C8B-B14F-4D97-AF65-F5344CB8AC3E}">
        <p14:creationId xmlns:p14="http://schemas.microsoft.com/office/powerpoint/2010/main" val="26997843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 IPv6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602795F1-28FC-FA32-8C40-4B9E0418EFB3}"/>
              </a:ext>
            </a:extLst>
          </p:cNvPr>
          <p:cNvSpPr/>
          <p:nvPr/>
        </p:nvSpPr>
        <p:spPr>
          <a:xfrm>
            <a:off x="1456175" y="3146691"/>
            <a:ext cx="214652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IPv6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têm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tamanho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fixo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128 bits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disponibilizando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assim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340.282.366.920.938.463.463.374.607.431.768.211.456 (2</a:t>
            </a:r>
            <a:r>
              <a:rPr lang="en-US" sz="3200" baseline="300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128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diferentes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sendo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apresentados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8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grupos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4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dígitos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hexadecimais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separados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‘:’.</a:t>
            </a:r>
          </a:p>
          <a:p>
            <a:pPr marL="342900" indent="-342900"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Exemplo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um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IPv6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1234:5678:90AB:CDEF:FEDC:BA09:8765:4321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6E3445-61A5-8B18-7E88-310C0E2A2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229" y="6486442"/>
            <a:ext cx="13943189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69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 IPv4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602795F1-28FC-FA32-8C40-4B9E0418EFB3}"/>
              </a:ext>
            </a:extLst>
          </p:cNvPr>
          <p:cNvSpPr/>
          <p:nvPr/>
        </p:nvSpPr>
        <p:spPr>
          <a:xfrm>
            <a:off x="1456175" y="3146691"/>
            <a:ext cx="214652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caso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IP v4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existe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divisão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rígida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identificação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rede (NET ID) e das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máquinas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(HOST ID).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Consideremos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exemplo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02342AE-C2D1-8C5A-7AC9-C583CAD4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55" y="4937760"/>
            <a:ext cx="19050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24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 IP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602795F1-28FC-FA32-8C40-4B9E0418EFB3}"/>
              </a:ext>
            </a:extLst>
          </p:cNvPr>
          <p:cNvSpPr/>
          <p:nvPr/>
        </p:nvSpPr>
        <p:spPr>
          <a:xfrm>
            <a:off x="1456175" y="3146691"/>
            <a:ext cx="214652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 das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formas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escrever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usar a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notação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“ dotted decimal ” do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baseada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quatro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números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decimais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0 a 255,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separados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pontos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3200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Cada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número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corresponde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à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representação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decimal de um dos 4 bytes do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IP.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2B496B-6D84-9E43-E80F-8B2BDBC6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82" y="5679114"/>
            <a:ext cx="19249085" cy="614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745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 IP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602795F1-28FC-FA32-8C40-4B9E0418EFB3}"/>
              </a:ext>
            </a:extLst>
          </p:cNvPr>
          <p:cNvSpPr/>
          <p:nvPr/>
        </p:nvSpPr>
        <p:spPr>
          <a:xfrm>
            <a:off x="1456175" y="3146691"/>
            <a:ext cx="2146529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crescimento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viral da Internet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implicou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analise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estruturada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primeiro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passo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foi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divisão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classes.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Divisão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espaço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3 classes: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B</a:t>
            </a:r>
          </a:p>
          <a:p>
            <a:pPr marL="1257117" lvl="1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Existem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ainda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classes D e E mas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limitado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reservado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pelo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objeto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estudo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nesta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disciplina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rgbClr val="000000"/>
              </a:solidFill>
              <a:latin typeface="Aptos" panose="020B0004020202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Objetivo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divisão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necessidade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escalabilidade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flexibilidade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estrutura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utilizar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535253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 IP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602795F1-28FC-FA32-8C40-4B9E0418EFB3}"/>
              </a:ext>
            </a:extLst>
          </p:cNvPr>
          <p:cNvSpPr/>
          <p:nvPr/>
        </p:nvSpPr>
        <p:spPr>
          <a:xfrm>
            <a:off x="1456175" y="3146691"/>
            <a:ext cx="214652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São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estas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as classes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propostas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42DBF72-3D2C-D582-2CAA-BCC9E3BA6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3981450"/>
            <a:ext cx="16902868" cy="892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664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A56AF7-A67E-3948-9E92-10DEF03A0CF4}"/>
              </a:ext>
            </a:extLst>
          </p:cNvPr>
          <p:cNvSpPr/>
          <p:nvPr/>
        </p:nvSpPr>
        <p:spPr>
          <a:xfrm>
            <a:off x="24174450" y="0"/>
            <a:ext cx="2032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0399-3B35-CC41-8D2A-7024704CF5CD}"/>
              </a:ext>
            </a:extLst>
          </p:cNvPr>
          <p:cNvSpPr txBox="1"/>
          <p:nvPr/>
        </p:nvSpPr>
        <p:spPr>
          <a:xfrm>
            <a:off x="1309360" y="1428345"/>
            <a:ext cx="17457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 IP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602795F1-28FC-FA32-8C40-4B9E0418EFB3}"/>
              </a:ext>
            </a:extLst>
          </p:cNvPr>
          <p:cNvSpPr/>
          <p:nvPr/>
        </p:nvSpPr>
        <p:spPr>
          <a:xfrm>
            <a:off x="1456175" y="3146691"/>
            <a:ext cx="214652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espaço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endereçamento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classe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</a:t>
            </a:r>
            <a:r>
              <a:rPr lang="en-US" sz="3200" dirty="0" err="1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seguinte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4C34971-A2B6-2604-AD43-9124D1F7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614" y="4726297"/>
            <a:ext cx="20766149" cy="426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084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764464-EE39-1949-9DB8-7E3F02D46EA9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" panose="020B00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C04725-F105-9A4A-998F-6081D645445D}"/>
              </a:ext>
            </a:extLst>
          </p:cNvPr>
          <p:cNvGrpSpPr/>
          <p:nvPr/>
        </p:nvGrpSpPr>
        <p:grpSpPr>
          <a:xfrm>
            <a:off x="6162785" y="4983435"/>
            <a:ext cx="12052080" cy="2210246"/>
            <a:chOff x="6162785" y="4693920"/>
            <a:chExt cx="12052080" cy="2210246"/>
          </a:xfrm>
        </p:grpSpPr>
        <p:sp>
          <p:nvSpPr>
            <p:cNvPr id="21" name="TextBox 20"/>
            <p:cNvSpPr txBox="1"/>
            <p:nvPr/>
          </p:nvSpPr>
          <p:spPr>
            <a:xfrm>
              <a:off x="6162785" y="5272950"/>
              <a:ext cx="1205208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>
                  <a:solidFill>
                    <a:schemeClr val="bg1"/>
                  </a:solidFill>
                  <a:latin typeface="Aptos" panose="020B0004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DÚVIDAS?</a:t>
              </a:r>
              <a:endParaRPr lang="en-US" sz="10000" dirty="0">
                <a:solidFill>
                  <a:schemeClr val="bg1"/>
                </a:solidFill>
                <a:latin typeface="Aptos" panose="020B0004020202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131343-E948-4143-B9FA-C3EA73EB3106}"/>
                </a:ext>
              </a:extLst>
            </p:cNvPr>
            <p:cNvSpPr/>
            <p:nvPr/>
          </p:nvSpPr>
          <p:spPr>
            <a:xfrm>
              <a:off x="10460609" y="4693920"/>
              <a:ext cx="3456432" cy="100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379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6">
      <a:dk1>
        <a:srgbClr val="7F7F7F"/>
      </a:dk1>
      <a:lt1>
        <a:srgbClr val="FFFFFF"/>
      </a:lt1>
      <a:dk2>
        <a:srgbClr val="17406D"/>
      </a:dk2>
      <a:lt2>
        <a:srgbClr val="FDFB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55519</TotalTime>
  <Words>4082</Words>
  <Application>Microsoft Office PowerPoint</Application>
  <PresentationFormat>Custom</PresentationFormat>
  <Paragraphs>447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Aptos</vt:lpstr>
      <vt:lpstr>Arial</vt:lpstr>
      <vt:lpstr>Calibri</vt:lpstr>
      <vt:lpstr>Lato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Presentations</dc:title>
  <dc:subject/>
  <dc:creator/>
  <cp:keywords/>
  <dc:description/>
  <cp:lastModifiedBy>António Godinho</cp:lastModifiedBy>
  <cp:revision>8567</cp:revision>
  <dcterms:created xsi:type="dcterms:W3CDTF">2014-11-12T21:47:38Z</dcterms:created>
  <dcterms:modified xsi:type="dcterms:W3CDTF">2025-09-13T07:43:45Z</dcterms:modified>
  <cp:category/>
</cp:coreProperties>
</file>